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7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876A4-D95A-41BD-B14E-243F271831E6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AC37-ECDD-49A7-9500-9CA5FA80B5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0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5AC37-ECDD-49A7-9500-9CA5FA80B5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16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9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0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21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7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6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9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9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3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4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vet.ge/wp-content/uploads/2015/08/studentis-saxelmdzgvanelo-molare-operatori.pd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a-G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საფინანსო სერვისები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ka-GE" sz="2800" dirty="0" smtClean="0">
                <a:solidFill>
                  <a:schemeClr val="tx2"/>
                </a:solidFill>
              </a:rPr>
              <a:t>აკაკი წერეთლის სახელმწიფო უნივერსიტეტი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-8792"/>
            <a:ext cx="28575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a-GE" sz="3200" i="1" dirty="0" smtClean="0"/>
              <a:t>შენზე მორგებული სასწავლო გარემო</a:t>
            </a:r>
            <a:endParaRPr lang="en-US" sz="3200" i="1" dirty="0"/>
          </a:p>
        </p:txBody>
      </p:sp>
      <p:pic>
        <p:nvPicPr>
          <p:cNvPr id="1026" name="Picture 2" descr="C:\Users\User\Desktop\100893374_576589612993196_6416571120341745664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8491833" cy="418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dirty="0" smtClean="0"/>
              <a:t>დასაქმების შესაძლებლობები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ka-GE" sz="2800" dirty="0" smtClean="0"/>
              <a:t>ბანკებსა და არასაბანკო საკრედიტო-საფინანსო დაწესებულებებში მოლარე და ოპერატორი</a:t>
            </a:r>
          </a:p>
          <a:p>
            <a:pPr>
              <a:buNone/>
            </a:pPr>
            <a:endParaRPr lang="ka-GE" sz="2800" dirty="0" smtClean="0"/>
          </a:p>
          <a:p>
            <a:r>
              <a:rPr lang="ka-GE" sz="2800" dirty="0" smtClean="0"/>
              <a:t>სხვადასხვა სავაჭრო ობიეტებში მოლარე (მათ შორის ბილეთების გაყიდვის სალაროებში)</a:t>
            </a:r>
          </a:p>
          <a:p>
            <a:pPr>
              <a:buNone/>
            </a:pPr>
            <a:endParaRPr lang="ka-GE" sz="2800" dirty="0" smtClean="0"/>
          </a:p>
          <a:p>
            <a:r>
              <a:rPr lang="ka-GE" sz="2800" dirty="0" smtClean="0"/>
              <a:t>ნივთების დაგირავებითა და ფულადი თანხების გაცემით დაკავებული აგენტი და ბუკმეკერი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a-GE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საფინანსო სერვისები</a:t>
            </a:r>
            <a:endParaRPr lang="en-US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100738244_303226964409310_2478825398335438848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2325" y="2005806"/>
            <a:ext cx="3703638" cy="3703638"/>
          </a:xfrm>
          <a:prstGeom prst="rect">
            <a:avLst/>
          </a:prstGeom>
          <a:noFill/>
        </p:spPr>
      </p:pic>
      <p:pic>
        <p:nvPicPr>
          <p:cNvPr id="3075" name="Picture 3" descr="C:\Users\User\Desktop\100748952_557188138567188_649836768157237248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64075" y="2006600"/>
            <a:ext cx="3702050" cy="370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a-GE" sz="3200" dirty="0" smtClean="0"/>
              <a:t>“საფინანსო სერვისების” კურსდამთავრებულს შეუძლია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a-GE" sz="2800" dirty="0" smtClean="0"/>
              <a:t>აწარმოოს ნაღდი და უნაღდო ანგარიშწსორება სავაჭრო ობიექტებში</a:t>
            </a:r>
          </a:p>
          <a:p>
            <a:pPr>
              <a:buFont typeface="Wingdings" pitchFamily="2" charset="2"/>
              <a:buChar char="v"/>
            </a:pPr>
            <a:r>
              <a:rPr lang="ka-GE" sz="2800" dirty="0" smtClean="0"/>
              <a:t>აწარმოოს ნაღდი და უნაღდო ანგარიშწსორება საბანკო დაწესებულებებში</a:t>
            </a:r>
          </a:p>
          <a:p>
            <a:pPr>
              <a:buFont typeface="Wingdings" pitchFamily="2" charset="2"/>
              <a:buChar char="v"/>
            </a:pPr>
            <a:r>
              <a:rPr lang="ka-GE" sz="2800" dirty="0" smtClean="0"/>
              <a:t>განახორციელოს სალარო და საბანკო ოპერაციები</a:t>
            </a:r>
          </a:p>
          <a:p>
            <a:pPr>
              <a:buFont typeface="Wingdings" pitchFamily="2" charset="2"/>
              <a:buChar char="v"/>
            </a:pPr>
            <a:r>
              <a:rPr lang="ka-GE" sz="2800" dirty="0" smtClean="0"/>
              <a:t>შესთავაზოს კლიენტებს საბანკო პროდუქტები</a:t>
            </a:r>
          </a:p>
          <a:p>
            <a:pPr>
              <a:buFont typeface="Wingdings" pitchFamily="2" charset="2"/>
              <a:buChar char="v"/>
            </a:pPr>
            <a:r>
              <a:rPr lang="ka-GE" sz="2800" dirty="0" smtClean="0"/>
              <a:t>ეფექტურად მოემსახუროს კლიენტებს</a:t>
            </a:r>
          </a:p>
          <a:p>
            <a:pPr>
              <a:buFont typeface="Wingdings" pitchFamily="2" charset="2"/>
              <a:buChar char="v"/>
            </a:pP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172200"/>
            <a:ext cx="7315200" cy="533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ka-GE" spc="600" dirty="0" smtClean="0"/>
              <a:t>პროგრამის სტრუქტურა და კრედიტები</a:t>
            </a:r>
            <a:endParaRPr lang="en-US" spc="600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</p:nvPr>
        </p:nvGraphicFramePr>
        <p:xfrm>
          <a:off x="1905000" y="304800"/>
          <a:ext cx="5410200" cy="5791207"/>
        </p:xfrm>
        <a:graphic>
          <a:graphicData uri="http://schemas.openxmlformats.org/drawingml/2006/table">
            <a:tbl>
              <a:tblPr/>
              <a:tblGrid>
                <a:gridCol w="253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7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32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Sylfaen,Sylfaen,Sylfaen,Sylfaen"/>
                          <a:cs typeface="Sylfaen,Sylfaen,Sylfaen,Sylfaen"/>
                        </a:rPr>
                        <a:t>ზოგადი მოდულები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№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Sylfaen,Sylfaen,Sylfaen,Sylfaen"/>
                          <a:cs typeface="Sylfaen,Sylfaen,Sylfaen,Sylfaen"/>
                        </a:rPr>
                        <a:t>მოდულის დასახელება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კრედიტი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Sylfaen,Sylfaen,Arial"/>
                          <a:cs typeface="Sylfaen,Sylfaen,Arial"/>
                        </a:rPr>
                        <a:t>ინფორმაციული წიგნიერება</a:t>
                      </a:r>
                      <a:r>
                        <a:rPr lang="en-US" sz="1050" dirty="0">
                          <a:latin typeface="Sylfaen"/>
                          <a:ea typeface="Sylfaen,Sylfaen,Arial"/>
                          <a:cs typeface="Sylfaen,Sylfaen,Arial"/>
                        </a:rPr>
                        <a:t> 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Calibri"/>
                          <a:cs typeface="Arial"/>
                        </a:rPr>
                        <a:t>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Sylfaen,Sylfaen,Arial"/>
                          <a:cs typeface="Sylfaen"/>
                        </a:rPr>
                        <a:t>ინტერპერსონალური </a:t>
                      </a:r>
                      <a:r>
                        <a:rPr lang="ru-RU" sz="1050" dirty="0">
                          <a:latin typeface="Sylfaen"/>
                          <a:ea typeface="Sylfaen,Sylfaen,Arial"/>
                          <a:cs typeface="Sylfaen"/>
                        </a:rPr>
                        <a:t>კომუნიკაც</a:t>
                      </a:r>
                      <a:r>
                        <a:rPr lang="ka-GE" sz="1050" dirty="0">
                          <a:latin typeface="Sylfaen"/>
                          <a:ea typeface="Sylfaen,Sylfaen,Arial"/>
                          <a:cs typeface="Sylfaen"/>
                        </a:rPr>
                        <a:t>ია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Arial"/>
                        </a:rPr>
                        <a:t>რაოდენობრივი წიგნიერება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Arial"/>
                        </a:rPr>
                        <a:t>ინგლისური ენა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Arial"/>
                        </a:rPr>
                        <a:t>მეწარმეობა 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6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Sylfaen"/>
                          <a:ea typeface="Calibri"/>
                          <a:cs typeface="Arial"/>
                        </a:rPr>
                        <a:t>სამოქალაქოგანათლება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Sylfae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9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3195" algn="l"/>
                        </a:tabLs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Times New Roman"/>
                        </a:rPr>
                        <a:t>ჯამი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Calibri"/>
                          <a:cs typeface="Times New Roman"/>
                        </a:rPr>
                        <a:t>16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7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Sylfaen,Sylfaen,Sylfaen,Sylfaen"/>
                          <a:cs typeface="Sylfaen,Sylfaen,Sylfaen,Sylfaen"/>
                        </a:rPr>
                        <a:t>პროფესიული   მოდულები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№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Sylfaen,Sylfaen,Sylfaen,Sylfaen"/>
                          <a:cs typeface="Sylfaen,Sylfaen,Sylfaen,Sylfaen"/>
                        </a:rPr>
                        <a:t>მოდულის დასახელება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კრედიტი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7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გაცნობითი პრაქტიკა - საფინანსო სერვისები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ეროვნული და უცხოური ვალუტის დამცავი ნიშნები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Arial"/>
                        </a:rPr>
                        <a:t>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9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სერვის პლუსი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Arial"/>
                        </a:rPr>
                        <a:t>1,5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10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სალაროს ოპერაციების განხორციელება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9080" algn="l"/>
                          <a:tab pos="535305" algn="ctr"/>
                        </a:tabLst>
                      </a:pPr>
                      <a:r>
                        <a:rPr lang="en-US" sz="1050" b="1">
                          <a:latin typeface="Sylfaen"/>
                          <a:ea typeface="Calibri"/>
                          <a:cs typeface="Arial"/>
                        </a:rPr>
                        <a:t>3</a:t>
                      </a:r>
                      <a:r>
                        <a:rPr lang="ka-GE" sz="1050" b="1">
                          <a:latin typeface="Sylfaen"/>
                          <a:ea typeface="Calibri"/>
                          <a:cs typeface="Arial"/>
                        </a:rPr>
                        <a:t>,5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11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ნაღდი ანგარიშსწორების საბანკო ოპერაციების განხორციელება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Sylfaen"/>
                          <a:ea typeface="Calibri"/>
                          <a:cs typeface="Arial"/>
                        </a:rPr>
                        <a:t>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12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ანგარიშის გახსნა-დახურვა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13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Sylfaen"/>
                          <a:ea typeface="Calibri"/>
                          <a:cs typeface="Sylfaen"/>
                        </a:rPr>
                        <a:t>სწრაფი</a:t>
                      </a:r>
                      <a:r>
                        <a:rPr lang="ka-GE" sz="1050" dirty="0">
                          <a:latin typeface="Sylfaen"/>
                          <a:ea typeface="Calibri"/>
                          <a:cs typeface="Times New Roman"/>
                        </a:rPr>
                        <a:t>ფულადი </a:t>
                      </a:r>
                      <a:r>
                        <a:rPr lang="en-US" sz="1050" dirty="0" err="1">
                          <a:latin typeface="Sylfaen"/>
                          <a:ea typeface="Calibri"/>
                          <a:cs typeface="Sylfaen"/>
                        </a:rPr>
                        <a:t>გზავნილები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Sylfaen"/>
                          <a:ea typeface="Calibri"/>
                          <a:cs typeface="Arial"/>
                        </a:rPr>
                        <a:t>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14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უნაღდო ანგარიშსწორების საბანკო ოპერაციები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Arial"/>
                        </a:rPr>
                        <a:t>4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15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სადეპოზიტო მომსახურება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Sylfaen"/>
                          <a:ea typeface="Calibri"/>
                          <a:cs typeface="Arial"/>
                        </a:rPr>
                        <a:t>4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</a:t>
                      </a: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6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საკრედიტო პროდუქტები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Arial"/>
                        </a:rPr>
                        <a:t>2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17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Sylfaen"/>
                          <a:ea typeface="Calibri"/>
                          <a:cs typeface="Sylfaen"/>
                        </a:rPr>
                        <a:t>დისტანციური</a:t>
                      </a:r>
                      <a:r>
                        <a:rPr lang="en-US" sz="1050" dirty="0">
                          <a:latin typeface="Sylfaen"/>
                          <a:ea typeface="Calibri"/>
                          <a:cs typeface="Sylfaen"/>
                        </a:rPr>
                        <a:t> </a:t>
                      </a: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საბანკო </a:t>
                      </a:r>
                      <a:r>
                        <a:rPr lang="en-US" sz="1050" dirty="0" err="1">
                          <a:latin typeface="Sylfaen"/>
                          <a:ea typeface="Calibri"/>
                          <a:cs typeface="Sylfaen"/>
                        </a:rPr>
                        <a:t>მომსახურებ</a:t>
                      </a: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ა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Arial"/>
                        </a:rPr>
                        <a:t>1</a:t>
                      </a:r>
                      <a:r>
                        <a:rPr lang="en-US" sz="1050" b="1" dirty="0">
                          <a:latin typeface="Sylfaen"/>
                          <a:ea typeface="Calibri"/>
                          <a:cs typeface="Arial"/>
                        </a:rPr>
                        <a:t>.5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60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18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Sylfaen"/>
                        </a:rPr>
                        <a:t>სავაჭრო ობიექტებში მომხმარებლის მომსახურება და პროდუქციის კონტროლი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Arial"/>
                        </a:rPr>
                        <a:t>3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5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>
                          <a:latin typeface="Sylfaen"/>
                          <a:ea typeface="Sylfaen,Sylfaen,Sylfaen,Sylfaen"/>
                          <a:cs typeface="Sylfaen,Sylfaen,Sylfaen,Sylfaen"/>
                        </a:rPr>
                        <a:t>19</a:t>
                      </a: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dirty="0">
                          <a:latin typeface="Sylfaen"/>
                          <a:ea typeface="Calibri"/>
                          <a:cs typeface="Arial"/>
                        </a:rPr>
                        <a:t>საწარმოო პრაქტიკა - საფინანსო სერვისები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Times New Roman"/>
                        </a:rPr>
                        <a:t>3,5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59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Times New Roman"/>
                        </a:rPr>
                        <a:t>ჯამი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Times New Roman"/>
                        </a:rPr>
                        <a:t>35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47946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Times New Roman"/>
                        </a:rPr>
                        <a:t>სულ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050" b="1" dirty="0">
                          <a:latin typeface="Sylfaen"/>
                          <a:ea typeface="Calibri"/>
                          <a:cs typeface="Times New Roman"/>
                        </a:rPr>
                        <a:t>51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695" marR="576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3352800" y="6857999"/>
            <a:ext cx="3925888" cy="45719"/>
          </a:xfrm>
        </p:spPr>
        <p:txBody>
          <a:bodyPr>
            <a:normAutofit fontScale="25000" lnSpcReduction="20000"/>
          </a:bodyPr>
          <a:lstStyle/>
          <a:p>
            <a:r>
              <a:rPr lang="ka-GE" dirty="0" smtClean="0"/>
              <a:t>პ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a-GE" dirty="0" smtClean="0"/>
              <a:t>საფინანსო სერვისები</a:t>
            </a:r>
            <a:endParaRPr lang="en-US" dirty="0"/>
          </a:p>
        </p:txBody>
      </p:sp>
      <p:pic>
        <p:nvPicPr>
          <p:cNvPr id="4098" name="Picture 2" descr="C:\Users\User\Desktop\101498234_3610068512354485_36861277645045760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2325" y="2005806"/>
            <a:ext cx="3703638" cy="3703638"/>
          </a:xfrm>
          <a:prstGeom prst="rect">
            <a:avLst/>
          </a:prstGeom>
          <a:noFill/>
        </p:spPr>
      </p:pic>
      <p:pic>
        <p:nvPicPr>
          <p:cNvPr id="4099" name="Picture 3" descr="C:\Users\User\Desktop\100972979_252452049334980_6614355412294565888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371601"/>
            <a:ext cx="4724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r>
              <a:rPr lang="ka-G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პროგრამაზე პროფესიული სტუდენტის სწავლა უფასოა </a:t>
            </a:r>
            <a:br>
              <a:rPr lang="ka-G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</a:br>
            <a:r>
              <a:rPr lang="ka-G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/>
            </a:r>
            <a:br>
              <a:rPr lang="ka-G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</a:br>
            <a:r>
              <a:rPr lang="ka-G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  </a:t>
            </a:r>
            <a:br>
              <a:rPr lang="ka-G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</a:br>
            <a:r>
              <a:rPr lang="ka-G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Sylfaen" panose="010A0502050306030303" pitchFamily="18" charset="0"/>
                <a:ea typeface="+mn-ea"/>
                <a:cs typeface="+mn-cs"/>
              </a:rPr>
              <a:t>                      სწავლას სრულად აფინანსებს სახელმწიფო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" y="2743200"/>
            <a:ext cx="861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a-GE" dirty="0" smtClean="0"/>
              <a:t>პროფესიულ პროგრამაზე </a:t>
            </a:r>
            <a:r>
              <a:rPr lang="ka-GE" dirty="0"/>
              <a:t>სწავლის </a:t>
            </a:r>
            <a:r>
              <a:rPr lang="ka-GE" dirty="0" smtClean="0"/>
              <a:t>მსურველთა</a:t>
            </a:r>
            <a:r>
              <a:rPr lang="ka-GE" dirty="0"/>
              <a:t/>
            </a:r>
            <a:br>
              <a:rPr lang="ka-GE" dirty="0"/>
            </a:br>
            <a:r>
              <a:rPr lang="ka-GE" dirty="0"/>
              <a:t>რეგისტრაცია მიმდინარეობს 2021 წლის 12 ივლისიდან 20 აგვისტოს ჩათვლით:</a:t>
            </a:r>
            <a:br>
              <a:rPr lang="ka-GE" dirty="0"/>
            </a:br>
            <a:r>
              <a:rPr lang="ka-GE" dirty="0"/>
              <a:t>რეგისტრაციის საკითხზე კონსულტაცია შეგიძლიათ მიიღოთ აკაკი წერეთლის სახელმწიფო უნივერსიტეტის </a:t>
            </a:r>
            <a:r>
              <a:rPr lang="en-US" dirty="0"/>
              <a:t>I </a:t>
            </a:r>
            <a:r>
              <a:rPr lang="ka-GE" dirty="0"/>
              <a:t>კორპუსში , ოთახი </a:t>
            </a:r>
            <a:r>
              <a:rPr lang="en-US" dirty="0"/>
              <a:t>n-1107; </a:t>
            </a:r>
            <a:r>
              <a:rPr lang="ka-GE" dirty="0" smtClean="0"/>
              <a:t>ტელ:577131850</a:t>
            </a:r>
            <a:r>
              <a:rPr lang="ka-GE" dirty="0"/>
              <a:t>; 577131846 </a:t>
            </a:r>
            <a:br>
              <a:rPr lang="ka-GE" dirty="0"/>
            </a:br>
            <a:r>
              <a:rPr lang="ka-GE" dirty="0"/>
              <a:t>რესურსცენტრებში;</a:t>
            </a:r>
            <a:br>
              <a:rPr lang="ka-GE" dirty="0"/>
            </a:br>
            <a:r>
              <a:rPr lang="ka-GE" dirty="0"/>
              <a:t>რეგისტრაციას გაივლით  ელექტრონული (ონლაინ) </a:t>
            </a:r>
            <a:r>
              <a:rPr lang="en-US" dirty="0"/>
              <a:t>https://vet.emis.ge/ </a:t>
            </a:r>
            <a:r>
              <a:rPr lang="ka-GE" dirty="0"/>
              <a:t>ვებგვერდის მეშვეობით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3962400"/>
          </a:xfrm>
        </p:spPr>
        <p:txBody>
          <a:bodyPr>
            <a:normAutofit/>
          </a:bodyPr>
          <a:lstStyle/>
          <a:p>
            <a:pPr algn="l"/>
            <a:r>
              <a:rPr lang="ka-GE" sz="3600" b="1" dirty="0" smtClean="0"/>
              <a:t>თეორიული მასალის სანახავად გადადით ლინკზე</a:t>
            </a:r>
            <a:br>
              <a:rPr lang="ka-GE" sz="3600" b="1" dirty="0" smtClean="0"/>
            </a:br>
            <a:r>
              <a:rPr lang="ka-GE" sz="3600" b="1" dirty="0" smtClean="0"/>
              <a:t/>
            </a:r>
            <a:br>
              <a:rPr lang="ka-GE" sz="3600" b="1" dirty="0" smtClean="0"/>
            </a:br>
            <a:r>
              <a:rPr lang="en-US" sz="3600" dirty="0" smtClean="0">
                <a:hlinkClick r:id="rId2"/>
              </a:rPr>
              <a:t>http://vet.ge/wp-content/uploads/2015/08/studentis-saxelmdzgvanelo-molare-operatori.pdf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</TotalTime>
  <Words>219</Words>
  <Application>Microsoft Office PowerPoint</Application>
  <PresentationFormat>On-screen Show (4:3)</PresentationFormat>
  <Paragraphs>94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Sylfaen</vt:lpstr>
      <vt:lpstr>Sylfaen,Sylfaen,Arial</vt:lpstr>
      <vt:lpstr>Sylfaen,Sylfaen,Sylfaen,Sylfaen</vt:lpstr>
      <vt:lpstr>Times New Roman</vt:lpstr>
      <vt:lpstr>Wingdings</vt:lpstr>
      <vt:lpstr>Retrospect</vt:lpstr>
      <vt:lpstr>საფინანსო სერვისები</vt:lpstr>
      <vt:lpstr>შენზე მორგებული სასწავლო გარემო</vt:lpstr>
      <vt:lpstr>დასაქმების შესაძლებლობები</vt:lpstr>
      <vt:lpstr>საფინანსო სერვისები</vt:lpstr>
      <vt:lpstr>“საფინანსო სერვისების” კურსდამთავრებულს შეუძლია</vt:lpstr>
      <vt:lpstr>პროგრამის სტრუქტურა და კრედიტები</vt:lpstr>
      <vt:lpstr>საფინანსო სერვისები</vt:lpstr>
      <vt:lpstr>პროგრამაზე პროფესიული სტუდენტის სწავლა უფასოა                            სწავლას სრულად აფინანსებს სახელმწიფო</vt:lpstr>
      <vt:lpstr>თეორიული მასალის სანახავად გადადით ლინკზე  http://vet.ge/wp-content/uploads/2015/08/studentis-saxelmdzgvanelo-molare-operatori.pdf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საფინანსო სერვისები</dc:title>
  <dc:creator>User</dc:creator>
  <cp:lastModifiedBy>admin</cp:lastModifiedBy>
  <cp:revision>23</cp:revision>
  <dcterms:created xsi:type="dcterms:W3CDTF">2006-08-16T00:00:00Z</dcterms:created>
  <dcterms:modified xsi:type="dcterms:W3CDTF">2021-07-15T11:36:55Z</dcterms:modified>
</cp:coreProperties>
</file>